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29" autoAdjust="0"/>
  </p:normalViewPr>
  <p:slideViewPr>
    <p:cSldViewPr snapToGrid="0">
      <p:cViewPr varScale="1">
        <p:scale>
          <a:sx n="83" d="100"/>
          <a:sy n="83" d="100"/>
        </p:scale>
        <p:origin x="159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customschemas.google.com/relationships/presentationmetadata" Target="metadata"/><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1920" max="5120" units="cm"/>
          <inkml:channel name="Y" type="integer" min="-1080" max="1440" units="cm"/>
          <inkml:channel name="T" type="integer" max="2.14748E9" units="dev"/>
        </inkml:traceFormat>
        <inkml:channelProperties>
          <inkml:channelProperty channel="X" name="resolution" value="50.28571" units="1/cm"/>
          <inkml:channelProperty channel="Y" name="resolution" value="63" units="1/cm"/>
          <inkml:channelProperty channel="T" name="resolution" value="1" units="1/dev"/>
        </inkml:channelProperties>
      </inkml:inkSource>
      <inkml:timestamp xml:id="ts0" timeString="2025-10-18T22:18:52.874"/>
    </inkml:context>
    <inkml:brush xml:id="br0">
      <inkml:brushProperty name="width" value="0.08819" units="cm"/>
      <inkml:brushProperty name="height" value="0.35278" units="cm"/>
      <inkml:brushProperty name="color" value="#FFFFFF"/>
      <inkml:brushProperty name="tip" value="rectangle"/>
      <inkml:brushProperty name="rasterOp" value="maskPen"/>
    </inkml:brush>
  </inkml:definitions>
  <inkml:trace contextRef="#ctx0" brushRef="#br0">6128 13603 0,'63'0'34,"-16"0"-34,-31 0 1,222-16 31,268-16-31,460 32 32,586 79-33,-1489-63 16,792 32-15,-807-48-1,221 16 32,-190-1-31,0 1 32,444 95-33,-460-95 1,1029 79 31,112 48-31,-856-112 31,-475 1 35,-237 63-67,301-95 1,-935 190 31,64-32-32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Hi. My name is Chris Bridges, and today I’ll be presenting the Green Pace security policy. This presentation introduces the standards we follow to prevent vulnerabilities and protect our applications using industry-standard defense-in-depth strategies.</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Here, we test controlled memory growth by inserting multiple values. We’re verifying correct logic and dynamic allocation. Ensuring that capacity growth is handled safely. If insertion fails or corrupts adjacent memory, it indicates unsafe allocation practices.</a:t>
            </a:r>
          </a:p>
          <a:p>
            <a:endParaRPr lang="en-US" dirty="0"/>
          </a:p>
        </p:txBody>
      </p:sp>
    </p:spTree>
    <p:extLst>
      <p:ext uri="{BB962C8B-B14F-4D97-AF65-F5344CB8AC3E}">
        <p14:creationId xmlns:p14="http://schemas.microsoft.com/office/powerpoint/2010/main" val="179162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In this test, we resize the vector and confirm that data is retained and memory integrity remains stable. This represents safe memory reallocation. Secure code must handle capacity changes without corruption, leaks, or invalid index access.</a:t>
            </a:r>
          </a:p>
          <a:p>
            <a:endParaRPr lang="en-US" dirty="0"/>
          </a:p>
        </p:txBody>
      </p:sp>
    </p:spTree>
    <p:extLst>
      <p:ext uri="{BB962C8B-B14F-4D97-AF65-F5344CB8AC3E}">
        <p14:creationId xmlns:p14="http://schemas.microsoft.com/office/powerpoint/2010/main" val="26618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In our last example, we ensure that calling ‘clear’ truly resets the container and does not leave data behind. This aligns with memory management. Sensitive data must be fully removed when no longer needed. If data persists after clear, a privacy risk exists.</a:t>
            </a:r>
          </a:p>
          <a:p>
            <a:endParaRPr lang="en-US" dirty="0"/>
          </a:p>
        </p:txBody>
      </p:sp>
    </p:spTree>
    <p:extLst>
      <p:ext uri="{BB962C8B-B14F-4D97-AF65-F5344CB8AC3E}">
        <p14:creationId xmlns:p14="http://schemas.microsoft.com/office/powerpoint/2010/main" val="412088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slide shows how our policy integrates into the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pipeline. We won't wait for the release to perform security testing. We automate security checks during coding, building, and testing. Tools like clang-tidy and </a:t>
            </a:r>
            <a:r>
              <a:rPr lang="en-US" sz="1100" b="0" i="0" u="none" strike="noStrike" cap="none" dirty="0" err="1">
                <a:solidFill>
                  <a:srgbClr val="000000"/>
                </a:solidFill>
                <a:effectLst/>
                <a:latin typeface="Arial"/>
                <a:ea typeface="Arial"/>
                <a:cs typeface="Arial"/>
                <a:sym typeface="Arial"/>
              </a:rPr>
              <a:t>Cppcheck</a:t>
            </a:r>
            <a:r>
              <a:rPr lang="en-US" sz="1100" b="0" i="0" u="none" strike="noStrike" cap="none" dirty="0">
                <a:solidFill>
                  <a:srgbClr val="000000"/>
                </a:solidFill>
                <a:effectLst/>
                <a:latin typeface="Arial"/>
                <a:ea typeface="Arial"/>
                <a:cs typeface="Arial"/>
                <a:sym typeface="Arial"/>
              </a:rPr>
              <a:t> help us block insecure code before it reaches production. This creates continuous assurance, not a post-release patch.</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slide illustrates how our security tools support every phase of the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pipeline. In the Design stage, we use our security policy and OWASP guidelines to prevent vulnerabilities early. During Build and Verify, compilers, static analysis, and unit tests catch coding issues like memory errors or unsafe input. Before release, Health Checks and Pen Testing validate configurations and dependency safety. Once deployed, Monitoring tools track logs and alerts for suspicious behavior. If an issue occurs, Response tools allow rollback or blocking actions, followed by stabilization and review. By integrating tools across all stages, security becomes continuous, not just a final check.</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biggest risk isn't having vulnerabilities; it’s delaying a response to them.</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 longer we wait to implement these standards, the more challenging it becomes. Early adoption saves costs, strengthens reliability, and improves our productivity.</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 strengthen our security,  I recommend investing in ongoing developer training so everyone applies the policy in all projects. We should also bring in cybersecurity experts periodically to identify new and emerging threats that may be unknown to us. Enforcing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practices will ensure that security is built into every stage of development, not added at the end. Finally, automated vulnerability monitoring will help us detect risks early.</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conclusion, security at Green Pace must remain a continuous process. This policy provides a foundation, but it must be reviewed and updated regularly to address new threats. By integrating secure practices from design through deployment, and enforcing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principles, we reduce risk and strengthen reliability. Our goal is to build software that is secure by design, not correction.</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policy was created because, as our team grows here at Green Pace, so does the chance of being attacked. To ensure consistency and reliability, we must have a policy in place. We will follow a defense-in-depth strategy to ensure multiple layers of protection against various threats.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Our approach assumes that threats can exist anywhere. Input handling, memory access, or just misconfigurations. So. To manage these risks, we won’t wait until our products reach production. This slide ranks our security standards based on severity, likelihood, and remediation cost. For example, SQL Injection and Input Validation are marked as critical because they can lead to full database compromise. Unsafe string handling ranks high due to its frequency and real-world impact. Prioritizing this helps us focus on the highest risks first, improving both efficiency and protection</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Our policy is governed by ten core security principles, including input validation, Default Deny, and Defense-in-Depth. Each coding standard is mapped back to these principles to ensure our rules are not arbitrary; they’re aligned with proven industry guidance. For instance, input validation supports both SQL Injection defenses and String Safety. Defense-in-Depth supports every standard by ensuring overlapping protections when one control fails.</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ranked our standards by real-world exploitability. Priority goes to SQL Injection and Input Validation because they’re directly involved in major breaches. Next, we address String Safety and Memory Protection, which can lead to crashes and remote code execution. Lower-risk areas like logging and assertions are still important, but they don’t pose the same threat level. This prioritization ensures we reduce the most dangerous security problems first.</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Encryption is enforced at three levels. In Flight, we require TLS to prevent interception. At Rest, we use AES-256 with key management and access control. In Use, we prevent sensitive values from lingering in memory where they could be exposed in runtime attacks.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By covering data in every state, in motion, at rest, and in use, we maintain continuous protection against data theft or manipulation.</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Triple-A framework ensures complete access control and accountability. Authentication verifies identity using MFA and unique credentials. Authorization enforces least privilege. No developer or service receives more access than required. Accounting logs every security-related action, from database changes to login attempts, enabling traceability and compliance. Together, these controls ensure we always know who did what and when.</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To validate our policies in real-world development, we applied unit testing to support the standards. We tested how our code handles vectors, null inputs, capacity growth, and memory cleanup. These tests confirm that our codebase safely manages dynamic memory without leaks or undefined behavior. In this first test, we simulate a null pointer or an uninitialized vector access. The goal is to ensure our code responds with a controlled failure or rejection, instead of crashing. By validating how our functions react to invalid states, we verify a safe failure, rather than a crash.</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This test checks that a vector starts with no undefined content. An empty container must start in a clean, safe state. If the vector returns unexpected values, it means we have memory trash. Dangerous leftovers can expose previous data, including sensitive information.</a:t>
            </a:r>
          </a:p>
          <a:p>
            <a:r>
              <a:rPr lang="en-US" sz="1100" b="0" i="0" u="none" strike="noStrike" cap="none" dirty="0">
                <a:solidFill>
                  <a:srgbClr val="000000"/>
                </a:solidFill>
                <a:effectLst/>
                <a:latin typeface="Arial"/>
                <a:ea typeface="Arial"/>
                <a:cs typeface="Arial"/>
                <a:sym typeface="Arial"/>
              </a:rPr>
              <a:t> </a:t>
            </a:r>
          </a:p>
          <a:p>
            <a:endParaRPr lang="en-US" dirty="0"/>
          </a:p>
        </p:txBody>
      </p:sp>
    </p:spTree>
    <p:extLst>
      <p:ext uri="{BB962C8B-B14F-4D97-AF65-F5344CB8AC3E}">
        <p14:creationId xmlns:p14="http://schemas.microsoft.com/office/powerpoint/2010/main" val="1305512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customXml" Target="../ink/ink1.xml"/><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 Bridges</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52" name="Audio 151">
            <a:hlinkClick r:id="" action="ppaction://media"/>
            <a:extLst>
              <a:ext uri="{FF2B5EF4-FFF2-40B4-BE49-F238E27FC236}">
                <a16:creationId xmlns:a16="http://schemas.microsoft.com/office/drawing/2014/main" id="{A91F8ABF-3AD5-A466-FF3D-5F846C55BF0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940"/>
    </mc:Choice>
    <mc:Fallback>
      <p:transition spd="slow" advTm="16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ADDB-D179-9213-9FFE-D200CB90E53C}"/>
              </a:ext>
            </a:extLst>
          </p:cNvPr>
          <p:cNvSpPr>
            <a:spLocks noGrp="1"/>
          </p:cNvSpPr>
          <p:nvPr>
            <p:ph type="title"/>
          </p:nvPr>
        </p:nvSpPr>
        <p:spPr/>
        <p:txBody>
          <a:bodyPr/>
          <a:lstStyle/>
          <a:p>
            <a:r>
              <a:rPr lang="en-US" dirty="0"/>
              <a:t>Unit Testing</a:t>
            </a:r>
            <a:br>
              <a:rPr lang="en-US" dirty="0"/>
            </a:br>
            <a:r>
              <a:rPr lang="en-US" sz="2000" dirty="0"/>
              <a:t>(Can add 5 values to the vector)</a:t>
            </a:r>
          </a:p>
        </p:txBody>
      </p:sp>
      <p:pic>
        <p:nvPicPr>
          <p:cNvPr id="6" name="Picture 5">
            <a:extLst>
              <a:ext uri="{FF2B5EF4-FFF2-40B4-BE49-F238E27FC236}">
                <a16:creationId xmlns:a16="http://schemas.microsoft.com/office/drawing/2014/main" id="{3ECB7331-937B-ADF4-0034-B0F22DE9BE22}"/>
              </a:ext>
            </a:extLst>
          </p:cNvPr>
          <p:cNvPicPr>
            <a:picLocks noChangeAspect="1"/>
          </p:cNvPicPr>
          <p:nvPr/>
        </p:nvPicPr>
        <p:blipFill>
          <a:blip r:embed="rId5"/>
          <a:stretch>
            <a:fillRect/>
          </a:stretch>
        </p:blipFill>
        <p:spPr>
          <a:xfrm>
            <a:off x="3042811" y="1906933"/>
            <a:ext cx="6106377" cy="3743847"/>
          </a:xfrm>
          <a:prstGeom prst="rect">
            <a:avLst/>
          </a:prstGeom>
        </p:spPr>
      </p:pic>
      <p:pic>
        <p:nvPicPr>
          <p:cNvPr id="8" name="Picture 7">
            <a:extLst>
              <a:ext uri="{FF2B5EF4-FFF2-40B4-BE49-F238E27FC236}">
                <a16:creationId xmlns:a16="http://schemas.microsoft.com/office/drawing/2014/main" id="{661973A3-92CF-D65B-1E78-CC337A9D98BC}"/>
              </a:ext>
            </a:extLst>
          </p:cNvPr>
          <p:cNvPicPr>
            <a:picLocks noChangeAspect="1"/>
          </p:cNvPicPr>
          <p:nvPr/>
        </p:nvPicPr>
        <p:blipFill>
          <a:blip r:embed="rId6"/>
          <a:stretch>
            <a:fillRect/>
          </a:stretch>
        </p:blipFill>
        <p:spPr>
          <a:xfrm>
            <a:off x="3042811" y="6032004"/>
            <a:ext cx="5639587" cy="352474"/>
          </a:xfrm>
          <a:prstGeom prst="rect">
            <a:avLst/>
          </a:prstGeom>
        </p:spPr>
      </p:pic>
      <p:pic>
        <p:nvPicPr>
          <p:cNvPr id="10" name="Audio 9">
            <a:hlinkClick r:id="" action="ppaction://media"/>
            <a:extLst>
              <a:ext uri="{FF2B5EF4-FFF2-40B4-BE49-F238E27FC236}">
                <a16:creationId xmlns:a16="http://schemas.microsoft.com/office/drawing/2014/main" id="{4B0490D0-0B39-E3BE-9B53-7425F409332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38494358"/>
      </p:ext>
    </p:extLst>
  </p:cSld>
  <p:clrMapOvr>
    <a:masterClrMapping/>
  </p:clrMapOvr>
  <mc:AlternateContent xmlns:mc="http://schemas.openxmlformats.org/markup-compatibility/2006">
    <mc:Choice xmlns:p14="http://schemas.microsoft.com/office/powerpoint/2010/main" Requires="p14">
      <p:transition spd="slow" p14:dur="2000" advTm="24797"/>
    </mc:Choice>
    <mc:Fallback>
      <p:transition spd="slow" advTm="24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F44B-32B3-F00D-E9C8-B7DFE1A31C06}"/>
              </a:ext>
            </a:extLst>
          </p:cNvPr>
          <p:cNvSpPr>
            <a:spLocks noGrp="1"/>
          </p:cNvSpPr>
          <p:nvPr>
            <p:ph type="title"/>
          </p:nvPr>
        </p:nvSpPr>
        <p:spPr/>
        <p:txBody>
          <a:bodyPr/>
          <a:lstStyle/>
          <a:p>
            <a:r>
              <a:rPr lang="en-US" dirty="0"/>
              <a:t>Unit Testing</a:t>
            </a:r>
            <a:br>
              <a:rPr lang="en-US" dirty="0"/>
            </a:br>
            <a:r>
              <a:rPr lang="en-US" sz="2000" dirty="0"/>
              <a:t>(Resizing increases collection)</a:t>
            </a:r>
          </a:p>
        </p:txBody>
      </p:sp>
      <p:pic>
        <p:nvPicPr>
          <p:cNvPr id="4" name="Picture 3">
            <a:extLst>
              <a:ext uri="{FF2B5EF4-FFF2-40B4-BE49-F238E27FC236}">
                <a16:creationId xmlns:a16="http://schemas.microsoft.com/office/drawing/2014/main" id="{C89CF950-FBC1-6440-2A6D-80F860C9432E}"/>
              </a:ext>
            </a:extLst>
          </p:cNvPr>
          <p:cNvPicPr>
            <a:picLocks noChangeAspect="1"/>
          </p:cNvPicPr>
          <p:nvPr/>
        </p:nvPicPr>
        <p:blipFill>
          <a:blip r:embed="rId5"/>
          <a:stretch>
            <a:fillRect/>
          </a:stretch>
        </p:blipFill>
        <p:spPr>
          <a:xfrm>
            <a:off x="3847785" y="2174948"/>
            <a:ext cx="4496427" cy="3115110"/>
          </a:xfrm>
          <a:prstGeom prst="rect">
            <a:avLst/>
          </a:prstGeom>
        </p:spPr>
      </p:pic>
      <p:pic>
        <p:nvPicPr>
          <p:cNvPr id="6" name="Picture 5">
            <a:extLst>
              <a:ext uri="{FF2B5EF4-FFF2-40B4-BE49-F238E27FC236}">
                <a16:creationId xmlns:a16="http://schemas.microsoft.com/office/drawing/2014/main" id="{4321F3DC-57EF-FAAE-537C-AC267CD6D505}"/>
              </a:ext>
            </a:extLst>
          </p:cNvPr>
          <p:cNvPicPr>
            <a:picLocks noChangeAspect="1"/>
          </p:cNvPicPr>
          <p:nvPr/>
        </p:nvPicPr>
        <p:blipFill>
          <a:blip r:embed="rId6"/>
          <a:stretch>
            <a:fillRect/>
          </a:stretch>
        </p:blipFill>
        <p:spPr>
          <a:xfrm>
            <a:off x="3495310" y="5526874"/>
            <a:ext cx="5201376" cy="400106"/>
          </a:xfrm>
          <a:prstGeom prst="rect">
            <a:avLst/>
          </a:prstGeom>
        </p:spPr>
      </p:pic>
      <p:pic>
        <p:nvPicPr>
          <p:cNvPr id="9" name="Audio 8">
            <a:hlinkClick r:id="" action="ppaction://media"/>
            <a:extLst>
              <a:ext uri="{FF2B5EF4-FFF2-40B4-BE49-F238E27FC236}">
                <a16:creationId xmlns:a16="http://schemas.microsoft.com/office/drawing/2014/main" id="{7C47F825-A00E-C345-2B9F-CBF5AD05D52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3743121"/>
      </p:ext>
    </p:extLst>
  </p:cSld>
  <p:clrMapOvr>
    <a:masterClrMapping/>
  </p:clrMapOvr>
  <mc:AlternateContent xmlns:mc="http://schemas.openxmlformats.org/markup-compatibility/2006">
    <mc:Choice xmlns:p14="http://schemas.microsoft.com/office/powerpoint/2010/main" Requires="p14">
      <p:transition spd="slow" p14:dur="2000" advTm="20793"/>
    </mc:Choice>
    <mc:Fallback>
      <p:transition spd="slow" advTm="20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83BD-859B-E3CE-53CF-C559D7001BEC}"/>
              </a:ext>
            </a:extLst>
          </p:cNvPr>
          <p:cNvSpPr>
            <a:spLocks noGrp="1"/>
          </p:cNvSpPr>
          <p:nvPr>
            <p:ph type="title"/>
          </p:nvPr>
        </p:nvSpPr>
        <p:spPr/>
        <p:txBody>
          <a:bodyPr/>
          <a:lstStyle/>
          <a:p>
            <a:r>
              <a:rPr lang="en-US" dirty="0"/>
              <a:t>Unit Testing</a:t>
            </a:r>
            <a:br>
              <a:rPr lang="en-US" dirty="0"/>
            </a:br>
            <a:r>
              <a:rPr lang="en-US" sz="2000" dirty="0"/>
              <a:t>(Clear removes all elements)</a:t>
            </a:r>
          </a:p>
        </p:txBody>
      </p:sp>
      <p:pic>
        <p:nvPicPr>
          <p:cNvPr id="4" name="Picture 3">
            <a:extLst>
              <a:ext uri="{FF2B5EF4-FFF2-40B4-BE49-F238E27FC236}">
                <a16:creationId xmlns:a16="http://schemas.microsoft.com/office/drawing/2014/main" id="{4457D342-AD51-458F-C018-FBB2B407D543}"/>
              </a:ext>
            </a:extLst>
          </p:cNvPr>
          <p:cNvPicPr>
            <a:picLocks noChangeAspect="1"/>
          </p:cNvPicPr>
          <p:nvPr/>
        </p:nvPicPr>
        <p:blipFill>
          <a:blip r:embed="rId5"/>
          <a:stretch>
            <a:fillRect/>
          </a:stretch>
        </p:blipFill>
        <p:spPr>
          <a:xfrm>
            <a:off x="3357180" y="5267592"/>
            <a:ext cx="5477639" cy="314369"/>
          </a:xfrm>
          <a:prstGeom prst="rect">
            <a:avLst/>
          </a:prstGeom>
        </p:spPr>
      </p:pic>
      <p:pic>
        <p:nvPicPr>
          <p:cNvPr id="6" name="Picture 5">
            <a:extLst>
              <a:ext uri="{FF2B5EF4-FFF2-40B4-BE49-F238E27FC236}">
                <a16:creationId xmlns:a16="http://schemas.microsoft.com/office/drawing/2014/main" id="{3BDFB640-E4C3-85C8-D5AF-7FCED71F1D60}"/>
              </a:ext>
            </a:extLst>
          </p:cNvPr>
          <p:cNvPicPr>
            <a:picLocks noChangeAspect="1"/>
          </p:cNvPicPr>
          <p:nvPr/>
        </p:nvPicPr>
        <p:blipFill>
          <a:blip r:embed="rId6"/>
          <a:stretch>
            <a:fillRect/>
          </a:stretch>
        </p:blipFill>
        <p:spPr>
          <a:xfrm>
            <a:off x="3843022" y="2400258"/>
            <a:ext cx="4505954" cy="2524477"/>
          </a:xfrm>
          <a:prstGeom prst="rect">
            <a:avLst/>
          </a:prstGeom>
        </p:spPr>
      </p:pic>
      <p:pic>
        <p:nvPicPr>
          <p:cNvPr id="8" name="Audio 7">
            <a:hlinkClick r:id="" action="ppaction://media"/>
            <a:extLst>
              <a:ext uri="{FF2B5EF4-FFF2-40B4-BE49-F238E27FC236}">
                <a16:creationId xmlns:a16="http://schemas.microsoft.com/office/drawing/2014/main" id="{AC8CD129-1F8F-E308-7C93-FB95FACCC1D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9215645"/>
      </p:ext>
    </p:extLst>
  </p:cSld>
  <p:clrMapOvr>
    <a:masterClrMapping/>
  </p:clrMapOvr>
  <mc:AlternateContent xmlns:mc="http://schemas.openxmlformats.org/markup-compatibility/2006">
    <mc:Choice xmlns:p14="http://schemas.microsoft.com/office/powerpoint/2010/main" Requires="p14">
      <p:transition spd="slow" p14:dur="2000" advTm="22001"/>
    </mc:Choice>
    <mc:Fallback>
      <p:transition spd="slow" advTm="22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409768" y="205740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D6775672-DC9D-C8F0-91A8-BD37E7F28E31}"/>
              </a:ext>
            </a:extLst>
          </p:cNvPr>
          <p:cNvSpPr txBox="1"/>
          <p:nvPr/>
        </p:nvSpPr>
        <p:spPr>
          <a:xfrm>
            <a:off x="8929315" y="2361537"/>
            <a:ext cx="3041360"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DevSecOps</a:t>
            </a:r>
            <a:r>
              <a:rPr lang="en-US" dirty="0">
                <a:solidFill>
                  <a:schemeClr val="bg1"/>
                </a:solidFill>
              </a:rPr>
              <a:t> ensures you create the most secure application possible, and automation helps achieve this.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These policies should be used during the </a:t>
            </a:r>
            <a:r>
              <a:rPr lang="en-US" dirty="0" err="1">
                <a:solidFill>
                  <a:schemeClr val="bg1"/>
                </a:solidFill>
              </a:rPr>
              <a:t>DevSecOps</a:t>
            </a:r>
            <a:r>
              <a:rPr lang="en-US" dirty="0">
                <a:solidFill>
                  <a:schemeClr val="bg1"/>
                </a:solidFill>
              </a:rPr>
              <a:t> development process.</a:t>
            </a:r>
          </a:p>
          <a:p>
            <a:endParaRPr lang="en-US" dirty="0">
              <a:solidFill>
                <a:schemeClr val="bg1"/>
              </a:solidFill>
            </a:endParaRPr>
          </a:p>
        </p:txBody>
      </p:sp>
      <p:pic>
        <p:nvPicPr>
          <p:cNvPr id="10" name="Audio 9">
            <a:hlinkClick r:id="" action="ppaction://media"/>
            <a:extLst>
              <a:ext uri="{FF2B5EF4-FFF2-40B4-BE49-F238E27FC236}">
                <a16:creationId xmlns:a16="http://schemas.microsoft.com/office/drawing/2014/main" id="{5A4B49E1-0DF7-8E07-0673-394ADD42BD9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326"/>
    </mc:Choice>
    <mc:Fallback>
      <p:transition spd="slow" advTm="30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diagram shows how security is integrated through each of the steps of a development cycle. </a:t>
            </a:r>
          </a:p>
          <a:p>
            <a:pPr marL="685800" lvl="1" indent="-228600" algn="l" rtl="0">
              <a:lnSpc>
                <a:spcPct val="90000"/>
              </a:lnSpc>
              <a:spcBef>
                <a:spcPts val="0"/>
              </a:spcBef>
              <a:spcAft>
                <a:spcPts val="0"/>
              </a:spcAft>
              <a:buClr>
                <a:schemeClr val="lt1"/>
              </a:buClr>
              <a:buSzPts val="2000"/>
              <a:buChar char="•"/>
            </a:pPr>
            <a:r>
              <a:rPr lang="en-US" sz="1600" dirty="0"/>
              <a:t>Pre-production highlights the steps for designing and testing software</a:t>
            </a:r>
          </a:p>
          <a:p>
            <a:pPr marL="685800" lvl="1" indent="-228600" algn="l" rtl="0">
              <a:lnSpc>
                <a:spcPct val="90000"/>
              </a:lnSpc>
              <a:spcBef>
                <a:spcPts val="0"/>
              </a:spcBef>
              <a:spcAft>
                <a:spcPts val="0"/>
              </a:spcAft>
              <a:buClr>
                <a:schemeClr val="lt1"/>
              </a:buClr>
              <a:buSzPts val="2000"/>
              <a:buChar char="•"/>
            </a:pPr>
            <a:r>
              <a:rPr lang="en-US" sz="1600" dirty="0"/>
              <a:t>Production shows the steps for deploying, maintaining, and monitoring the application. </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sz="1600" dirty="0"/>
              <a:t>Design stage – Uses security policy and OWASP for creating a secure design.</a:t>
            </a:r>
          </a:p>
          <a:p>
            <a:pPr marL="685800" lvl="1" indent="-228600" algn="l" rtl="0">
              <a:lnSpc>
                <a:spcPct val="90000"/>
              </a:lnSpc>
              <a:spcBef>
                <a:spcPts val="0"/>
              </a:spcBef>
              <a:spcAft>
                <a:spcPts val="0"/>
              </a:spcAft>
              <a:buClr>
                <a:schemeClr val="lt1"/>
              </a:buClr>
              <a:buSzPts val="2000"/>
              <a:buChar char="•"/>
            </a:pPr>
            <a:r>
              <a:rPr lang="en-US" sz="1600" dirty="0"/>
              <a:t>Build stage – Use an IDE for compiling the secure code. </a:t>
            </a:r>
          </a:p>
          <a:p>
            <a:pPr marL="685800" lvl="1" indent="-228600" algn="l" rtl="0">
              <a:lnSpc>
                <a:spcPct val="90000"/>
              </a:lnSpc>
              <a:spcBef>
                <a:spcPts val="0"/>
              </a:spcBef>
              <a:spcAft>
                <a:spcPts val="0"/>
              </a:spcAft>
              <a:buClr>
                <a:schemeClr val="lt1"/>
              </a:buClr>
              <a:buSzPts val="2000"/>
              <a:buChar char="•"/>
            </a:pPr>
            <a:r>
              <a:rPr lang="en-US" sz="1600" dirty="0"/>
              <a:t>Verify and test stage – Static analysis and unit testing.</a:t>
            </a:r>
          </a:p>
          <a:p>
            <a:pPr marL="685800" lvl="1" indent="-228600" algn="l" rtl="0">
              <a:lnSpc>
                <a:spcPct val="90000"/>
              </a:lnSpc>
              <a:spcBef>
                <a:spcPts val="0"/>
              </a:spcBef>
              <a:spcAft>
                <a:spcPts val="0"/>
              </a:spcAft>
              <a:buClr>
                <a:schemeClr val="lt1"/>
              </a:buClr>
              <a:buSzPts val="2000"/>
              <a:buChar char="•"/>
            </a:pPr>
            <a:r>
              <a:rPr lang="en-US" sz="1600" dirty="0"/>
              <a:t>Transition and health check – pen testing, configurations, and security settings</a:t>
            </a:r>
          </a:p>
          <a:p>
            <a:pPr marL="685800" lvl="1" indent="-228600" algn="l" rtl="0">
              <a:lnSpc>
                <a:spcPct val="90000"/>
              </a:lnSpc>
              <a:spcBef>
                <a:spcPts val="0"/>
              </a:spcBef>
              <a:spcAft>
                <a:spcPts val="0"/>
              </a:spcAft>
              <a:buClr>
                <a:schemeClr val="lt1"/>
              </a:buClr>
              <a:buSzPts val="2000"/>
              <a:buChar char="•"/>
            </a:pPr>
            <a:r>
              <a:rPr lang="en-US" sz="1600" dirty="0"/>
              <a:t>Monitor and detect stage – Logging events and implementing monitoring tools.</a:t>
            </a:r>
          </a:p>
          <a:p>
            <a:pPr marL="685800" lvl="1" indent="-228600" algn="l" rtl="0">
              <a:lnSpc>
                <a:spcPct val="90000"/>
              </a:lnSpc>
              <a:spcBef>
                <a:spcPts val="0"/>
              </a:spcBef>
              <a:spcAft>
                <a:spcPts val="0"/>
              </a:spcAft>
              <a:buClr>
                <a:schemeClr val="lt1"/>
              </a:buClr>
              <a:buSzPts val="2000"/>
              <a:buChar char="•"/>
            </a:pPr>
            <a:r>
              <a:rPr lang="en-US" sz="1600" dirty="0"/>
              <a:t>Respond – Respond to threats by blocking attacks, updating frameworks, or rolling back services</a:t>
            </a:r>
          </a:p>
          <a:p>
            <a:pPr marL="685800" lvl="1" indent="-228600" algn="l" rtl="0">
              <a:lnSpc>
                <a:spcPct val="90000"/>
              </a:lnSpc>
              <a:spcBef>
                <a:spcPts val="0"/>
              </a:spcBef>
              <a:spcAft>
                <a:spcPts val="0"/>
              </a:spcAft>
              <a:buClr>
                <a:schemeClr val="lt1"/>
              </a:buClr>
              <a:buSzPts val="2000"/>
              <a:buChar char="•"/>
            </a:pPr>
            <a:r>
              <a:rPr lang="en-US" sz="1600" dirty="0"/>
              <a:t>Maintain and stabilize – Return to a stable state after an attack</a:t>
            </a:r>
          </a:p>
          <a:p>
            <a:pPr marL="685800" lvl="1" indent="-228600" algn="l" rtl="0">
              <a:lnSpc>
                <a:spcPct val="90000"/>
              </a:lnSpc>
              <a:spcBef>
                <a:spcPts val="0"/>
              </a:spcBef>
              <a:spcAft>
                <a:spcPts val="0"/>
              </a:spcAft>
              <a:buClr>
                <a:schemeClr val="lt1"/>
              </a:buClr>
              <a:buSzPts val="2000"/>
              <a:buChar char="•"/>
            </a:pPr>
            <a:r>
              <a:rPr lang="en-US" sz="1600" dirty="0"/>
              <a:t>Assess and plan – assess new threats and adjust accordingly</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13E2F6F5-6A03-125A-647A-CD9E04072A6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671"/>
    </mc:Choice>
    <mc:Fallback>
      <p:transition spd="slow" advTm="5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Security should be integrated throughout the entire process.</a:t>
            </a:r>
          </a:p>
          <a:p>
            <a:pPr marL="228600" lvl="0" indent="-228600" algn="l" rtl="0">
              <a:lnSpc>
                <a:spcPct val="90000"/>
              </a:lnSpc>
              <a:spcBef>
                <a:spcPts val="0"/>
              </a:spcBef>
              <a:spcAft>
                <a:spcPts val="0"/>
              </a:spcAft>
              <a:buClr>
                <a:schemeClr val="lt1"/>
              </a:buClr>
              <a:buSzPts val="2000"/>
              <a:buChar char="•"/>
            </a:pPr>
            <a:endParaRPr lang="en-US" dirty="0"/>
          </a:p>
          <a:p>
            <a:pPr marL="228600" lvl="0" indent="-228600" algn="l" rtl="0">
              <a:lnSpc>
                <a:spcPct val="90000"/>
              </a:lnSpc>
              <a:spcBef>
                <a:spcPts val="0"/>
              </a:spcBef>
              <a:spcAft>
                <a:spcPts val="0"/>
              </a:spcAft>
              <a:buClr>
                <a:schemeClr val="lt1"/>
              </a:buClr>
              <a:buSzPts val="2000"/>
              <a:buChar char="•"/>
            </a:pPr>
            <a:r>
              <a:rPr lang="en-US" dirty="0"/>
              <a:t>Risks</a:t>
            </a:r>
          </a:p>
          <a:p>
            <a:pPr marL="685800" lvl="1" indent="-228600">
              <a:spcBef>
                <a:spcPts val="0"/>
              </a:spcBef>
              <a:buSzPts val="2000"/>
            </a:pPr>
            <a:r>
              <a:rPr lang="en-US" dirty="0"/>
              <a:t>Waiting can result in additional resources and reworking entire code bases.</a:t>
            </a:r>
          </a:p>
          <a:p>
            <a:pPr marL="685800" lvl="1" indent="-228600">
              <a:spcBef>
                <a:spcPts val="0"/>
              </a:spcBef>
              <a:buSzPts val="2000"/>
            </a:pPr>
            <a:r>
              <a:rPr lang="en-US" dirty="0"/>
              <a:t>Liability if breached and no security measures taken</a:t>
            </a:r>
          </a:p>
          <a:p>
            <a:pPr marL="685800" lvl="1" indent="-228600">
              <a:spcBef>
                <a:spcPts val="0"/>
              </a:spcBef>
              <a:buSzPts val="2000"/>
            </a:pPr>
            <a:r>
              <a:rPr lang="en-US" dirty="0"/>
              <a:t>Costs the company and customers time and money with poor security</a:t>
            </a:r>
          </a:p>
          <a:p>
            <a:pPr marL="685800" lvl="1" indent="-228600">
              <a:spcBef>
                <a:spcPts val="0"/>
              </a:spcBef>
              <a:buSzPts val="2000"/>
            </a:pPr>
            <a:endParaRPr lang="en-US" dirty="0"/>
          </a:p>
          <a:p>
            <a:pPr marL="228600" indent="-228600">
              <a:spcBef>
                <a:spcPts val="0"/>
              </a:spcBef>
              <a:buSzPts val="2000"/>
            </a:pPr>
            <a:r>
              <a:rPr lang="en-US" dirty="0"/>
              <a:t>Benefits</a:t>
            </a:r>
          </a:p>
          <a:p>
            <a:pPr marL="685800" lvl="1" indent="-228600">
              <a:spcBef>
                <a:spcPts val="0"/>
              </a:spcBef>
              <a:buSzPts val="2000"/>
            </a:pPr>
            <a:r>
              <a:rPr lang="en-US" dirty="0"/>
              <a:t>Better code</a:t>
            </a:r>
          </a:p>
          <a:p>
            <a:pPr marL="685800" lvl="1" indent="-228600">
              <a:spcBef>
                <a:spcPts val="0"/>
              </a:spcBef>
              <a:buSzPts val="2000"/>
            </a:pPr>
            <a:r>
              <a:rPr lang="en-US" dirty="0"/>
              <a:t>Easier to implement code as developed than adding later</a:t>
            </a:r>
          </a:p>
          <a:p>
            <a:pPr marL="685800" lvl="1" indent="-228600">
              <a:spcBef>
                <a:spcPts val="0"/>
              </a:spcBef>
              <a:buSzPts val="2000"/>
            </a:pPr>
            <a:r>
              <a:rPr lang="en-US" dirty="0"/>
              <a:t>Reliability</a:t>
            </a:r>
          </a:p>
          <a:p>
            <a:pPr marL="685800" lvl="1" indent="-228600">
              <a:spcBef>
                <a:spcPts val="0"/>
              </a:spcBef>
              <a:buSzPts val="2000"/>
            </a:pPr>
            <a:r>
              <a:rPr lang="en-US" dirty="0"/>
              <a:t>Professionalism</a:t>
            </a:r>
          </a:p>
          <a:p>
            <a:pPr marL="685800" lvl="1" indent="-228600">
              <a:spcBef>
                <a:spcPts val="0"/>
              </a:spcBef>
              <a:buSzPts val="2000"/>
            </a:pPr>
            <a:r>
              <a:rPr lang="en-US" dirty="0"/>
              <a:t>Secure code functions better, malicious attack or not.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6E70DFA0-23E5-90CA-FE0F-92514F1F424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02"/>
    </mc:Choice>
    <mc:Fallback>
      <p:transition spd="slow" advTm="2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Training for developers to implement the new security policy.</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 Cybersecurity consultants can test for new and emerging threats.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Ensure developers are using </a:t>
            </a:r>
            <a:r>
              <a:rPr lang="en-US" dirty="0" err="1"/>
              <a:t>DevSecOps</a:t>
            </a:r>
            <a:r>
              <a:rPr lang="en-US" dirty="0"/>
              <a:t> methods.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Automated vulnerabilities monitoring</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9E8C7B5-DE00-909B-9FA2-EE273C46DB8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125"/>
    </mc:Choice>
    <mc:Fallback>
      <p:transition spd="slow" advTm="37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1800" dirty="0"/>
              <a:t>This security policy should be updated and reviewed regularly to ensure new and emerging threats are considered.</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Training on this policy and </a:t>
            </a:r>
            <a:r>
              <a:rPr lang="en-US" sz="1800" dirty="0" err="1"/>
              <a:t>DevSecOps</a:t>
            </a:r>
            <a:r>
              <a:rPr lang="en-US" sz="1800" dirty="0"/>
              <a:t> should be implemented to ensure proper adoption.</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Code that has not been thoroughly tested and debugged should not go into production.</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a:t>Security must be integrated throughout the development lifecycle. From the design process through to production.</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0997A596-2292-3CC1-66A9-2709457D6A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98"/>
    </mc:Choice>
    <mc:Fallback>
      <p:transition spd="slow" advTm="33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sz="2000" dirty="0"/>
              <a:t>Microsoft. (2022). </a:t>
            </a:r>
            <a:r>
              <a:rPr lang="en-US" sz="2000" i="1" dirty="0"/>
              <a:t>Microsoft Security Development Lifecycle (SDL) Practices</a:t>
            </a:r>
            <a:r>
              <a:rPr lang="en-US" sz="2000" dirty="0"/>
              <a:t>. Microsoft Learn. https://learn.microsoft.com/security/sdl/</a:t>
            </a:r>
          </a:p>
          <a:p>
            <a:r>
              <a:rPr lang="en-US" sz="2000" dirty="0"/>
              <a:t>National Institute of Standards and Technology. (2020). </a:t>
            </a:r>
            <a:r>
              <a:rPr lang="en-US" sz="2000" i="1" dirty="0"/>
              <a:t>NIST SP 800-53, Revision 5: Security and Privacy Controls for Information Systems</a:t>
            </a:r>
            <a:r>
              <a:rPr lang="en-US" sz="2000" dirty="0"/>
              <a:t>. https://csrc.nist.gov/publications/</a:t>
            </a:r>
          </a:p>
          <a:p>
            <a:r>
              <a:rPr lang="en-US" sz="2000" dirty="0"/>
              <a:t>OWASP Foundation. (2021). </a:t>
            </a:r>
            <a:r>
              <a:rPr lang="en-US" sz="2000" i="1" dirty="0"/>
              <a:t>OWASP Top 10: Web Application Security Risks</a:t>
            </a:r>
            <a:r>
              <a:rPr lang="en-US" sz="2000" dirty="0"/>
              <a:t>. Open Web Application Security Project. https://owasp.org/www-project-top-ten/</a:t>
            </a:r>
          </a:p>
          <a:p>
            <a:r>
              <a:rPr lang="en-US" sz="2000" dirty="0"/>
              <a:t>OWASP Foundation. (2023). </a:t>
            </a:r>
            <a:r>
              <a:rPr lang="en-US" sz="2000" i="1" dirty="0"/>
              <a:t>OWASP Cheat Sheet Series: Input Validation &amp; SQL Injection Prevention</a:t>
            </a:r>
            <a:r>
              <a:rPr lang="en-US" sz="2000" dirty="0"/>
              <a:t>. https://cheatsheetseries.owasp.org/</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A97BE2F6-17A4-8B9F-1A0C-085B8112F6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454"/>
    </mc:Choice>
    <mc:Fallback>
      <p:transition spd="slow" advTm="12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686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r>
              <a:rPr lang="en-US" sz="1800" dirty="0"/>
              <a:t>This security policy is a collection of standards and best practices to ensure the safety of our software and data. Many layers of defense in depth are integrated into this policy.</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9" name="Audio 58">
            <a:hlinkClick r:id="" action="ppaction://media"/>
            <a:extLst>
              <a:ext uri="{FF2B5EF4-FFF2-40B4-BE49-F238E27FC236}">
                <a16:creationId xmlns:a16="http://schemas.microsoft.com/office/drawing/2014/main" id="{EB5F72DF-95ED-D9C3-4979-FDCD812AFC9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85"/>
    </mc:Choice>
    <mc:Fallback>
      <p:transition spd="slow" advTm="23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5610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1600" b="1" dirty="0">
                <a:solidFill>
                  <a:srgbClr val="FFFFFF"/>
                </a:solidFill>
              </a:rPr>
              <a:t>Low Priority</a:t>
            </a:r>
            <a:r>
              <a:rPr lang="en-US" sz="1600" dirty="0">
                <a:solidFill>
                  <a:srgbClr val="FFFFFF"/>
                </a:solidFill>
              </a:rPr>
              <a:t>: Low severity and unlikely to happen</a:t>
            </a:r>
          </a:p>
          <a:p>
            <a:pPr marL="228600" lvl="0" indent="0" algn="l" rtl="0">
              <a:lnSpc>
                <a:spcPct val="107916"/>
              </a:lnSpc>
              <a:spcBef>
                <a:spcPts val="0"/>
              </a:spcBef>
              <a:spcAft>
                <a:spcPts val="0"/>
              </a:spcAft>
              <a:buSzPts val="1800"/>
              <a:buNone/>
            </a:pPr>
            <a:endParaRPr lang="en-US" sz="1600" dirty="0">
              <a:solidFill>
                <a:srgbClr val="FFFFFF"/>
              </a:solidFill>
            </a:endParaRPr>
          </a:p>
          <a:p>
            <a:pPr marL="228600" lvl="0" indent="0" algn="l" rtl="0">
              <a:lnSpc>
                <a:spcPct val="107916"/>
              </a:lnSpc>
              <a:spcBef>
                <a:spcPts val="0"/>
              </a:spcBef>
              <a:spcAft>
                <a:spcPts val="0"/>
              </a:spcAft>
              <a:buSzPts val="1800"/>
              <a:buNone/>
            </a:pPr>
            <a:r>
              <a:rPr lang="en-US" sz="1600" b="1" dirty="0">
                <a:solidFill>
                  <a:srgbClr val="FFFFFF"/>
                </a:solidFill>
              </a:rPr>
              <a:t>Likely</a:t>
            </a:r>
            <a:r>
              <a:rPr lang="en-US" sz="1600" dirty="0">
                <a:solidFill>
                  <a:srgbClr val="FFFFFF"/>
                </a:solidFill>
              </a:rPr>
              <a:t>: Low severity and likely to happen</a:t>
            </a:r>
          </a:p>
          <a:p>
            <a:pPr marL="228600" lvl="0" indent="0" algn="l" rtl="0">
              <a:lnSpc>
                <a:spcPct val="107916"/>
              </a:lnSpc>
              <a:spcBef>
                <a:spcPts val="0"/>
              </a:spcBef>
              <a:spcAft>
                <a:spcPts val="0"/>
              </a:spcAft>
              <a:buSzPts val="1800"/>
              <a:buNone/>
            </a:pPr>
            <a:endParaRPr lang="en-US" sz="1600" dirty="0">
              <a:solidFill>
                <a:srgbClr val="FFFFFF"/>
              </a:solidFill>
            </a:endParaRPr>
          </a:p>
          <a:p>
            <a:pPr marL="228600" lvl="0" indent="0" algn="l" rtl="0">
              <a:lnSpc>
                <a:spcPct val="107916"/>
              </a:lnSpc>
              <a:spcBef>
                <a:spcPts val="0"/>
              </a:spcBef>
              <a:spcAft>
                <a:spcPts val="0"/>
              </a:spcAft>
              <a:buSzPts val="1800"/>
              <a:buNone/>
            </a:pPr>
            <a:r>
              <a:rPr lang="en-US" sz="1600" b="1" dirty="0">
                <a:solidFill>
                  <a:srgbClr val="FFFFFF"/>
                </a:solidFill>
              </a:rPr>
              <a:t>Unlikely: </a:t>
            </a:r>
            <a:r>
              <a:rPr lang="en-US" sz="1600" dirty="0">
                <a:solidFill>
                  <a:srgbClr val="FFFFFF"/>
                </a:solidFill>
              </a:rPr>
              <a:t>High severity and unlikely to happen</a:t>
            </a:r>
          </a:p>
          <a:p>
            <a:pPr marL="228600" lvl="0" indent="0" algn="l" rtl="0">
              <a:lnSpc>
                <a:spcPct val="107916"/>
              </a:lnSpc>
              <a:spcBef>
                <a:spcPts val="0"/>
              </a:spcBef>
              <a:spcAft>
                <a:spcPts val="0"/>
              </a:spcAft>
              <a:buSzPts val="1800"/>
              <a:buNone/>
            </a:pPr>
            <a:endParaRPr lang="en-US" sz="1600" dirty="0">
              <a:solidFill>
                <a:srgbClr val="FFFFFF"/>
              </a:solidFill>
            </a:endParaRPr>
          </a:p>
          <a:p>
            <a:pPr marL="228600" lvl="0" indent="0" algn="l" rtl="0">
              <a:lnSpc>
                <a:spcPct val="107916"/>
              </a:lnSpc>
              <a:spcBef>
                <a:spcPts val="0"/>
              </a:spcBef>
              <a:spcAft>
                <a:spcPts val="0"/>
              </a:spcAft>
              <a:buSzPts val="1800"/>
              <a:buNone/>
            </a:pPr>
            <a:r>
              <a:rPr lang="en-US" sz="1600" b="1" dirty="0">
                <a:solidFill>
                  <a:srgbClr val="FFFFFF"/>
                </a:solidFill>
              </a:rPr>
              <a:t>Priority: </a:t>
            </a:r>
            <a:r>
              <a:rPr lang="en-US" sz="1600" dirty="0">
                <a:solidFill>
                  <a:srgbClr val="FFFFFF"/>
                </a:solidFill>
              </a:rPr>
              <a:t>High severity and likely to happen </a:t>
            </a:r>
          </a:p>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532608271"/>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endParaRPr lang="en-US"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STD-010-CPP</a:t>
                      </a:r>
                    </a:p>
                    <a:p>
                      <a:pPr marL="0" marR="0" lvl="0" indent="0" algn="ctr" rtl="0">
                        <a:lnSpc>
                          <a:spcPct val="100000"/>
                        </a:lnSpc>
                        <a:spcBef>
                          <a:spcPts val="0"/>
                        </a:spcBef>
                        <a:spcAft>
                          <a:spcPts val="0"/>
                        </a:spcAft>
                        <a:buClr>
                          <a:srgbClr val="000000"/>
                        </a:buClr>
                        <a:buSzPts val="3600"/>
                        <a:buFont typeface="Arial"/>
                        <a:buNone/>
                      </a:pPr>
                      <a:endParaRPr lang="en-US"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2" name="Audio 21">
            <a:hlinkClick r:id="" action="ppaction://media"/>
            <a:extLst>
              <a:ext uri="{FF2B5EF4-FFF2-40B4-BE49-F238E27FC236}">
                <a16:creationId xmlns:a16="http://schemas.microsoft.com/office/drawing/2014/main" id="{86AF2ACB-D4E3-5FEB-1D06-F78DEB62BC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447"/>
    </mc:Choice>
    <mc:Fallback>
      <p:transition spd="slow" advTm="46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BC51371-E443-9D01-F050-9DC088730228}"/>
              </a:ext>
            </a:extLst>
          </p:cNvPr>
          <p:cNvGraphicFramePr>
            <a:graphicFrameLocks noGrp="1"/>
          </p:cNvGraphicFramePr>
          <p:nvPr>
            <p:extLst>
              <p:ext uri="{D42A27DB-BD31-4B8C-83A1-F6EECF244321}">
                <p14:modId xmlns:p14="http://schemas.microsoft.com/office/powerpoint/2010/main" val="3900124085"/>
              </p:ext>
            </p:extLst>
          </p:nvPr>
        </p:nvGraphicFramePr>
        <p:xfrm>
          <a:off x="1206003" y="1979873"/>
          <a:ext cx="9941726" cy="4290414"/>
        </p:xfrm>
        <a:graphic>
          <a:graphicData uri="http://schemas.openxmlformats.org/drawingml/2006/table">
            <a:tbl>
              <a:tblPr firstRow="1" bandRow="1">
                <a:tableStyleId>{802198C4-3087-4945-87E3-76CBB3509B7E}</a:tableStyleId>
              </a:tblPr>
              <a:tblGrid>
                <a:gridCol w="574756">
                  <a:extLst>
                    <a:ext uri="{9D8B030D-6E8A-4147-A177-3AD203B41FA5}">
                      <a16:colId xmlns:a16="http://schemas.microsoft.com/office/drawing/2014/main" val="2349958586"/>
                    </a:ext>
                  </a:extLst>
                </a:gridCol>
                <a:gridCol w="3490956">
                  <a:extLst>
                    <a:ext uri="{9D8B030D-6E8A-4147-A177-3AD203B41FA5}">
                      <a16:colId xmlns:a16="http://schemas.microsoft.com/office/drawing/2014/main" val="1473958406"/>
                    </a:ext>
                  </a:extLst>
                </a:gridCol>
                <a:gridCol w="5876014">
                  <a:extLst>
                    <a:ext uri="{9D8B030D-6E8A-4147-A177-3AD203B41FA5}">
                      <a16:colId xmlns:a16="http://schemas.microsoft.com/office/drawing/2014/main" val="616852562"/>
                    </a:ext>
                  </a:extLst>
                </a:gridCol>
              </a:tblGrid>
              <a:tr h="369629">
                <a:tc>
                  <a:txBody>
                    <a:bodyPr/>
                    <a:lstStyle/>
                    <a:p>
                      <a:r>
                        <a:rPr lang="en-US" dirty="0">
                          <a:solidFill>
                            <a:schemeClr val="bg1"/>
                          </a:solidFill>
                        </a:rPr>
                        <a:t>1</a:t>
                      </a:r>
                    </a:p>
                  </a:txBody>
                  <a:tcPr/>
                </a:tc>
                <a:tc>
                  <a:txBody>
                    <a:bodyPr/>
                    <a:lstStyle/>
                    <a:p>
                      <a:r>
                        <a:rPr lang="en-US" dirty="0">
                          <a:solidFill>
                            <a:schemeClr val="bg1"/>
                          </a:solidFill>
                        </a:rPr>
                        <a:t>Validate input data</a:t>
                      </a:r>
                    </a:p>
                  </a:txBody>
                  <a:tcPr/>
                </a:tc>
                <a:tc>
                  <a:txBody>
                    <a:bodyPr/>
                    <a:lstStyle/>
                    <a:p>
                      <a:r>
                        <a:rPr lang="en-US" dirty="0">
                          <a:solidFill>
                            <a:schemeClr val="bg1"/>
                          </a:solidFill>
                        </a:rPr>
                        <a:t>STD-004-CPP, STD-003-CPP, STD-004-CPP, STD-010-CPP</a:t>
                      </a:r>
                    </a:p>
                  </a:txBody>
                  <a:tcPr/>
                </a:tc>
                <a:extLst>
                  <a:ext uri="{0D108BD9-81ED-4DB2-BD59-A6C34878D82A}">
                    <a16:rowId xmlns:a16="http://schemas.microsoft.com/office/drawing/2014/main" val="2316971021"/>
                  </a:ext>
                </a:extLst>
              </a:tr>
              <a:tr h="369629">
                <a:tc>
                  <a:txBody>
                    <a:bodyPr/>
                    <a:lstStyle/>
                    <a:p>
                      <a:r>
                        <a:rPr lang="en-US" dirty="0">
                          <a:solidFill>
                            <a:schemeClr val="bg1"/>
                          </a:solidFill>
                        </a:rPr>
                        <a:t>2</a:t>
                      </a:r>
                    </a:p>
                  </a:txBody>
                  <a:tcPr/>
                </a:tc>
                <a:tc>
                  <a:txBody>
                    <a:bodyPr/>
                    <a:lstStyle/>
                    <a:p>
                      <a:r>
                        <a:rPr lang="en-US" dirty="0">
                          <a:solidFill>
                            <a:schemeClr val="bg1"/>
                          </a:solidFill>
                        </a:rPr>
                        <a:t>Heed compiler warnings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STD-001-CPP, STD-002-CPP, STD-005-CPP, STD-009-CPP</a:t>
                      </a:r>
                    </a:p>
                  </a:txBody>
                  <a:tcPr/>
                </a:tc>
                <a:extLst>
                  <a:ext uri="{0D108BD9-81ED-4DB2-BD59-A6C34878D82A}">
                    <a16:rowId xmlns:a16="http://schemas.microsoft.com/office/drawing/2014/main" val="2107219153"/>
                  </a:ext>
                </a:extLst>
              </a:tr>
              <a:tr h="369629">
                <a:tc>
                  <a:txBody>
                    <a:bodyPr/>
                    <a:lstStyle/>
                    <a:p>
                      <a:r>
                        <a:rPr lang="en-US" dirty="0">
                          <a:solidFill>
                            <a:schemeClr val="bg1"/>
                          </a:solidFill>
                        </a:rPr>
                        <a:t>3</a:t>
                      </a:r>
                    </a:p>
                  </a:txBody>
                  <a:tcPr/>
                </a:tc>
                <a:tc>
                  <a:txBody>
                    <a:bodyPr/>
                    <a:lstStyle/>
                    <a:p>
                      <a:r>
                        <a:rPr lang="en-US" dirty="0">
                          <a:solidFill>
                            <a:schemeClr val="bg1"/>
                          </a:solidFill>
                        </a:rPr>
                        <a:t>Architect and design for security policies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STD-006-CPP, STD-007-CPP, STD-008-CPP</a:t>
                      </a:r>
                    </a:p>
                  </a:txBody>
                  <a:tcPr/>
                </a:tc>
                <a:extLst>
                  <a:ext uri="{0D108BD9-81ED-4DB2-BD59-A6C34878D82A}">
                    <a16:rowId xmlns:a16="http://schemas.microsoft.com/office/drawing/2014/main" val="2459041091"/>
                  </a:ext>
                </a:extLst>
              </a:tr>
              <a:tr h="369629">
                <a:tc>
                  <a:txBody>
                    <a:bodyPr/>
                    <a:lstStyle/>
                    <a:p>
                      <a:r>
                        <a:rPr lang="en-US" dirty="0">
                          <a:solidFill>
                            <a:schemeClr val="bg1"/>
                          </a:solidFill>
                        </a:rPr>
                        <a:t>4</a:t>
                      </a:r>
                    </a:p>
                  </a:txBody>
                  <a:tcPr/>
                </a:tc>
                <a:tc>
                  <a:txBody>
                    <a:bodyPr/>
                    <a:lstStyle/>
                    <a:p>
                      <a:r>
                        <a:rPr lang="en-US" dirty="0">
                          <a:solidFill>
                            <a:schemeClr val="bg1"/>
                          </a:solidFill>
                        </a:rPr>
                        <a:t>Keep it simple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All Standards</a:t>
                      </a:r>
                    </a:p>
                  </a:txBody>
                  <a:tcPr/>
                </a:tc>
                <a:extLst>
                  <a:ext uri="{0D108BD9-81ED-4DB2-BD59-A6C34878D82A}">
                    <a16:rowId xmlns:a16="http://schemas.microsoft.com/office/drawing/2014/main" val="3093366405"/>
                  </a:ext>
                </a:extLst>
              </a:tr>
              <a:tr h="369629">
                <a:tc>
                  <a:txBody>
                    <a:bodyPr/>
                    <a:lstStyle/>
                    <a:p>
                      <a:r>
                        <a:rPr lang="en-US" dirty="0">
                          <a:solidFill>
                            <a:schemeClr val="bg1"/>
                          </a:solidFill>
                        </a:rPr>
                        <a:t>5</a:t>
                      </a:r>
                    </a:p>
                  </a:txBody>
                  <a:tcPr/>
                </a:tc>
                <a:tc>
                  <a:txBody>
                    <a:bodyPr/>
                    <a:lstStyle/>
                    <a:p>
                      <a:r>
                        <a:rPr lang="en-US" dirty="0">
                          <a:solidFill>
                            <a:schemeClr val="bg1"/>
                          </a:solidFill>
                        </a:rPr>
                        <a:t>Default deny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STD-008-CPP, STD-010-CPP</a:t>
                      </a:r>
                    </a:p>
                  </a:txBody>
                  <a:tcPr/>
                </a:tc>
                <a:extLst>
                  <a:ext uri="{0D108BD9-81ED-4DB2-BD59-A6C34878D82A}">
                    <a16:rowId xmlns:a16="http://schemas.microsoft.com/office/drawing/2014/main" val="481038702"/>
                  </a:ext>
                </a:extLst>
              </a:tr>
              <a:tr h="369629">
                <a:tc>
                  <a:txBody>
                    <a:bodyPr/>
                    <a:lstStyle/>
                    <a:p>
                      <a:r>
                        <a:rPr lang="en-US" dirty="0">
                          <a:solidFill>
                            <a:schemeClr val="bg1"/>
                          </a:solidFill>
                        </a:rPr>
                        <a:t>6</a:t>
                      </a:r>
                    </a:p>
                  </a:txBody>
                  <a:tcPr/>
                </a:tc>
                <a:tc>
                  <a:txBody>
                    <a:bodyPr/>
                    <a:lstStyle/>
                    <a:p>
                      <a:r>
                        <a:rPr lang="en-US" dirty="0">
                          <a:solidFill>
                            <a:schemeClr val="bg1"/>
                          </a:solidFill>
                        </a:rPr>
                        <a:t>Adhere to the principle of least privilege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STD-004-CPP</a:t>
                      </a:r>
                    </a:p>
                  </a:txBody>
                  <a:tcPr/>
                </a:tc>
                <a:extLst>
                  <a:ext uri="{0D108BD9-81ED-4DB2-BD59-A6C34878D82A}">
                    <a16:rowId xmlns:a16="http://schemas.microsoft.com/office/drawing/2014/main" val="3280884920"/>
                  </a:ext>
                </a:extLst>
              </a:tr>
              <a:tr h="516468">
                <a:tc>
                  <a:txBody>
                    <a:bodyPr/>
                    <a:lstStyle/>
                    <a:p>
                      <a:r>
                        <a:rPr lang="en-US" dirty="0">
                          <a:solidFill>
                            <a:schemeClr val="bg1"/>
                          </a:solidFill>
                        </a:rPr>
                        <a:t>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Sanitize data sent to other systems</a:t>
                      </a:r>
                    </a:p>
                    <a:p>
                      <a:endParaRPr lang="en-US" dirty="0">
                        <a:solidFill>
                          <a:schemeClr val="bg1"/>
                        </a:solidFill>
                      </a:endParaRPr>
                    </a:p>
                  </a:txBody>
                  <a:tcPr/>
                </a:tc>
                <a:tc>
                  <a:txBody>
                    <a:bodyPr/>
                    <a:lstStyle/>
                    <a:p>
                      <a:r>
                        <a:rPr lang="en-US" dirty="0">
                          <a:solidFill>
                            <a:schemeClr val="bg1"/>
                          </a:solidFill>
                        </a:rPr>
                        <a:t>STD-004-CPP, STD-010-CPP</a:t>
                      </a:r>
                    </a:p>
                  </a:txBody>
                  <a:tcPr/>
                </a:tc>
                <a:extLst>
                  <a:ext uri="{0D108BD9-81ED-4DB2-BD59-A6C34878D82A}">
                    <a16:rowId xmlns:a16="http://schemas.microsoft.com/office/drawing/2014/main" val="1640599140"/>
                  </a:ext>
                </a:extLst>
              </a:tr>
              <a:tr h="369629">
                <a:tc>
                  <a:txBody>
                    <a:bodyPr/>
                    <a:lstStyle/>
                    <a:p>
                      <a:r>
                        <a:rPr lang="en-US" dirty="0">
                          <a:solidFill>
                            <a:schemeClr val="bg1"/>
                          </a:solidFill>
                        </a:rPr>
                        <a:t>8</a:t>
                      </a:r>
                    </a:p>
                  </a:txBody>
                  <a:tcPr/>
                </a:tc>
                <a:tc>
                  <a:txBody>
                    <a:bodyPr/>
                    <a:lstStyle/>
                    <a:p>
                      <a:r>
                        <a:rPr lang="en-US" dirty="0">
                          <a:solidFill>
                            <a:schemeClr val="bg1"/>
                          </a:solidFill>
                        </a:rPr>
                        <a:t>Practice defense in depth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All Standards</a:t>
                      </a:r>
                    </a:p>
                    <a:p>
                      <a:endParaRPr lang="en-US" dirty="0">
                        <a:solidFill>
                          <a:schemeClr val="bg1"/>
                        </a:solidFill>
                      </a:endParaRPr>
                    </a:p>
                  </a:txBody>
                  <a:tcPr/>
                </a:tc>
                <a:extLst>
                  <a:ext uri="{0D108BD9-81ED-4DB2-BD59-A6C34878D82A}">
                    <a16:rowId xmlns:a16="http://schemas.microsoft.com/office/drawing/2014/main" val="1245768177"/>
                  </a:ext>
                </a:extLst>
              </a:tr>
              <a:tr h="516468">
                <a:tc>
                  <a:txBody>
                    <a:bodyPr/>
                    <a:lstStyle/>
                    <a:p>
                      <a:r>
                        <a:rPr lang="en-US" dirty="0">
                          <a:solidFill>
                            <a:schemeClr val="bg1"/>
                          </a:solidFill>
                        </a:rPr>
                        <a:t>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Use effective quality assurance</a:t>
                      </a: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All Standards</a:t>
                      </a:r>
                    </a:p>
                  </a:txBody>
                  <a:tcPr/>
                </a:tc>
                <a:extLst>
                  <a:ext uri="{0D108BD9-81ED-4DB2-BD59-A6C34878D82A}">
                    <a16:rowId xmlns:a16="http://schemas.microsoft.com/office/drawing/2014/main" val="3144313436"/>
                  </a:ext>
                </a:extLst>
              </a:tr>
              <a:tr h="516468">
                <a:tc>
                  <a:txBody>
                    <a:bodyPr/>
                    <a:lstStyle/>
                    <a:p>
                      <a:r>
                        <a:rPr lang="en-US" dirty="0">
                          <a:solidFill>
                            <a:schemeClr val="bg1"/>
                          </a:solidFill>
                        </a:rPr>
                        <a:t>10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Adopt a secure coding standard</a:t>
                      </a: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bg1"/>
                          </a:solidFill>
                        </a:rPr>
                        <a:t>All Standards</a:t>
                      </a:r>
                    </a:p>
                  </a:txBody>
                  <a:tcPr/>
                </a:tc>
                <a:extLst>
                  <a:ext uri="{0D108BD9-81ED-4DB2-BD59-A6C34878D82A}">
                    <a16:rowId xmlns:a16="http://schemas.microsoft.com/office/drawing/2014/main" val="849804290"/>
                  </a:ext>
                </a:extLst>
              </a:tr>
            </a:tbl>
          </a:graphicData>
        </a:graphic>
      </p:graphicFrame>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CFDB568D-D5D8-59C9-C508-245392CE28CB}"/>
                  </a:ext>
                </a:extLst>
              </p14:cNvPr>
              <p14:cNvContentPartPr/>
              <p14:nvPr/>
            </p14:nvContentPartPr>
            <p14:xfrm>
              <a:off x="2206080" y="4879800"/>
              <a:ext cx="2884320" cy="382320"/>
            </p14:xfrm>
          </p:contentPart>
        </mc:Choice>
        <mc:Fallback>
          <p:pic>
            <p:nvPicPr>
              <p:cNvPr id="5" name="Ink 4">
                <a:extLst>
                  <a:ext uri="{FF2B5EF4-FFF2-40B4-BE49-F238E27FC236}">
                    <a16:creationId xmlns:a16="http://schemas.microsoft.com/office/drawing/2014/main" id="{CFDB568D-D5D8-59C9-C508-245392CE28CB}"/>
                  </a:ext>
                </a:extLst>
              </p:cNvPr>
              <p:cNvPicPr/>
              <p:nvPr/>
            </p:nvPicPr>
            <p:blipFill>
              <a:blip r:embed="rId8"/>
              <a:stretch>
                <a:fillRect/>
              </a:stretch>
            </p:blipFill>
            <p:spPr>
              <a:xfrm>
                <a:off x="2190240" y="4816440"/>
                <a:ext cx="2915640" cy="509040"/>
              </a:xfrm>
              <a:prstGeom prst="rect">
                <a:avLst/>
              </a:prstGeom>
            </p:spPr>
          </p:pic>
        </mc:Fallback>
      </mc:AlternateContent>
      <p:pic>
        <p:nvPicPr>
          <p:cNvPr id="16" name="Audio 15">
            <a:hlinkClick r:id="" action="ppaction://media"/>
            <a:extLst>
              <a:ext uri="{FF2B5EF4-FFF2-40B4-BE49-F238E27FC236}">
                <a16:creationId xmlns:a16="http://schemas.microsoft.com/office/drawing/2014/main" id="{9EC145D4-3208-3398-D849-9495693E4A9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048"/>
    </mc:Choice>
    <mc:Fallback>
      <p:transition spd="slow" advTm="3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br>
              <a:rPr lang="en-US" dirty="0"/>
            </a:br>
            <a:r>
              <a:rPr lang="en-US" sz="1400" dirty="0"/>
              <a:t>(Ranked in order of priority)</a:t>
            </a:r>
            <a:endParaRPr sz="14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F90FA5F-3AA6-F994-09A1-E0C213174901}"/>
              </a:ext>
            </a:extLst>
          </p:cNvPr>
          <p:cNvGraphicFramePr>
            <a:graphicFrameLocks noGrp="1"/>
          </p:cNvGraphicFramePr>
          <p:nvPr>
            <p:extLst>
              <p:ext uri="{D42A27DB-BD31-4B8C-83A1-F6EECF244321}">
                <p14:modId xmlns:p14="http://schemas.microsoft.com/office/powerpoint/2010/main" val="1739706314"/>
              </p:ext>
            </p:extLst>
          </p:nvPr>
        </p:nvGraphicFramePr>
        <p:xfrm>
          <a:off x="2032000" y="2057401"/>
          <a:ext cx="8127999" cy="3708400"/>
        </p:xfrm>
        <a:graphic>
          <a:graphicData uri="http://schemas.openxmlformats.org/drawingml/2006/table">
            <a:tbl>
              <a:tblPr firstRow="1" bandRow="1">
                <a:tableStyleId>{802198C4-3087-4945-87E3-76CBB3509B7E}</a:tableStyleId>
              </a:tblPr>
              <a:tblGrid>
                <a:gridCol w="448807">
                  <a:extLst>
                    <a:ext uri="{9D8B030D-6E8A-4147-A177-3AD203B41FA5}">
                      <a16:colId xmlns:a16="http://schemas.microsoft.com/office/drawing/2014/main" val="2214402484"/>
                    </a:ext>
                  </a:extLst>
                </a:gridCol>
                <a:gridCol w="1502796">
                  <a:extLst>
                    <a:ext uri="{9D8B030D-6E8A-4147-A177-3AD203B41FA5}">
                      <a16:colId xmlns:a16="http://schemas.microsoft.com/office/drawing/2014/main" val="1490592666"/>
                    </a:ext>
                  </a:extLst>
                </a:gridCol>
                <a:gridCol w="6176396">
                  <a:extLst>
                    <a:ext uri="{9D8B030D-6E8A-4147-A177-3AD203B41FA5}">
                      <a16:colId xmlns:a16="http://schemas.microsoft.com/office/drawing/2014/main" val="2199313299"/>
                    </a:ext>
                  </a:extLst>
                </a:gridCol>
              </a:tblGrid>
              <a:tr h="370840">
                <a:tc>
                  <a:txBody>
                    <a:bodyPr/>
                    <a:lstStyle/>
                    <a:p>
                      <a:r>
                        <a:rPr lang="en-US" dirty="0">
                          <a:solidFill>
                            <a:schemeClr val="bg1"/>
                          </a:solidFill>
                        </a:rPr>
                        <a:t>1</a:t>
                      </a:r>
                    </a:p>
                  </a:txBody>
                  <a:tcPr/>
                </a:tc>
                <a:tc>
                  <a:txBody>
                    <a:bodyPr/>
                    <a:lstStyle/>
                    <a:p>
                      <a:r>
                        <a:rPr lang="en-US" dirty="0">
                          <a:solidFill>
                            <a:schemeClr val="bg1"/>
                          </a:solidFill>
                        </a:rPr>
                        <a:t>STD-004-CPP</a:t>
                      </a:r>
                    </a:p>
                  </a:txBody>
                  <a:tcPr/>
                </a:tc>
                <a:tc>
                  <a:txBody>
                    <a:bodyPr/>
                    <a:lstStyle/>
                    <a:p>
                      <a:r>
                        <a:rPr lang="en-US" dirty="0">
                          <a:solidFill>
                            <a:schemeClr val="bg1"/>
                          </a:solidFill>
                        </a:rPr>
                        <a:t>SQL Injection: Query safe and prepared statements</a:t>
                      </a:r>
                    </a:p>
                  </a:txBody>
                  <a:tcPr/>
                </a:tc>
                <a:extLst>
                  <a:ext uri="{0D108BD9-81ED-4DB2-BD59-A6C34878D82A}">
                    <a16:rowId xmlns:a16="http://schemas.microsoft.com/office/drawing/2014/main" val="2858550268"/>
                  </a:ext>
                </a:extLst>
              </a:tr>
              <a:tr h="370840">
                <a:tc>
                  <a:txBody>
                    <a:bodyPr/>
                    <a:lstStyle/>
                    <a:p>
                      <a:r>
                        <a:rPr lang="en-US" dirty="0">
                          <a:solidFill>
                            <a:schemeClr val="bg1"/>
                          </a:solidFill>
                        </a:rPr>
                        <a:t>2</a:t>
                      </a:r>
                    </a:p>
                  </a:txBody>
                  <a:tcPr/>
                </a:tc>
                <a:tc>
                  <a:txBody>
                    <a:bodyPr/>
                    <a:lstStyle/>
                    <a:p>
                      <a:r>
                        <a:rPr lang="en-US" dirty="0">
                          <a:solidFill>
                            <a:schemeClr val="bg1"/>
                          </a:solidFill>
                        </a:rPr>
                        <a:t>STD-010-CPP</a:t>
                      </a:r>
                    </a:p>
                  </a:txBody>
                  <a:tcPr/>
                </a:tc>
                <a:tc>
                  <a:txBody>
                    <a:bodyPr/>
                    <a:lstStyle/>
                    <a:p>
                      <a:r>
                        <a:rPr lang="en-US" dirty="0">
                          <a:solidFill>
                            <a:schemeClr val="bg1"/>
                          </a:solidFill>
                        </a:rPr>
                        <a:t>Input Validation: Guard against invalid input</a:t>
                      </a:r>
                    </a:p>
                  </a:txBody>
                  <a:tcPr/>
                </a:tc>
                <a:extLst>
                  <a:ext uri="{0D108BD9-81ED-4DB2-BD59-A6C34878D82A}">
                    <a16:rowId xmlns:a16="http://schemas.microsoft.com/office/drawing/2014/main" val="3562139014"/>
                  </a:ext>
                </a:extLst>
              </a:tr>
              <a:tr h="370840">
                <a:tc>
                  <a:txBody>
                    <a:bodyPr/>
                    <a:lstStyle/>
                    <a:p>
                      <a:r>
                        <a:rPr lang="en-US" dirty="0">
                          <a:solidFill>
                            <a:schemeClr val="bg1"/>
                          </a:solidFill>
                        </a:rPr>
                        <a:t>3</a:t>
                      </a:r>
                    </a:p>
                  </a:txBody>
                  <a:tcPr/>
                </a:tc>
                <a:tc>
                  <a:txBody>
                    <a:bodyPr/>
                    <a:lstStyle/>
                    <a:p>
                      <a:r>
                        <a:rPr lang="en-US" dirty="0">
                          <a:solidFill>
                            <a:schemeClr val="bg1"/>
                          </a:solidFill>
                        </a:rPr>
                        <a:t>STD-003-CPP</a:t>
                      </a:r>
                    </a:p>
                  </a:txBody>
                  <a:tcPr/>
                </a:tc>
                <a:tc>
                  <a:txBody>
                    <a:bodyPr/>
                    <a:lstStyle/>
                    <a:p>
                      <a:r>
                        <a:rPr lang="en-US" dirty="0">
                          <a:solidFill>
                            <a:schemeClr val="bg1"/>
                          </a:solidFill>
                        </a:rPr>
                        <a:t>String Correctness: Replace unsafe strings</a:t>
                      </a:r>
                    </a:p>
                  </a:txBody>
                  <a:tcPr/>
                </a:tc>
                <a:extLst>
                  <a:ext uri="{0D108BD9-81ED-4DB2-BD59-A6C34878D82A}">
                    <a16:rowId xmlns:a16="http://schemas.microsoft.com/office/drawing/2014/main" val="730130110"/>
                  </a:ext>
                </a:extLst>
              </a:tr>
              <a:tr h="370840">
                <a:tc>
                  <a:txBody>
                    <a:bodyPr/>
                    <a:lstStyle/>
                    <a:p>
                      <a:r>
                        <a:rPr lang="en-US" dirty="0">
                          <a:solidFill>
                            <a:schemeClr val="bg1"/>
                          </a:solidFill>
                        </a:rPr>
                        <a:t>4</a:t>
                      </a:r>
                    </a:p>
                  </a:txBody>
                  <a:tcPr/>
                </a:tc>
                <a:tc>
                  <a:txBody>
                    <a:bodyPr/>
                    <a:lstStyle/>
                    <a:p>
                      <a:r>
                        <a:rPr lang="en-US" dirty="0">
                          <a:solidFill>
                            <a:schemeClr val="bg1"/>
                          </a:solidFill>
                        </a:rPr>
                        <a:t>STD-005-CPP</a:t>
                      </a:r>
                    </a:p>
                  </a:txBody>
                  <a:tcPr/>
                </a:tc>
                <a:tc>
                  <a:txBody>
                    <a:bodyPr/>
                    <a:lstStyle/>
                    <a:p>
                      <a:r>
                        <a:rPr lang="en-US" dirty="0">
                          <a:solidFill>
                            <a:schemeClr val="bg1"/>
                          </a:solidFill>
                        </a:rPr>
                        <a:t>Memory Protection: Smart pointers, leak prevention</a:t>
                      </a:r>
                    </a:p>
                  </a:txBody>
                  <a:tcPr/>
                </a:tc>
                <a:extLst>
                  <a:ext uri="{0D108BD9-81ED-4DB2-BD59-A6C34878D82A}">
                    <a16:rowId xmlns:a16="http://schemas.microsoft.com/office/drawing/2014/main" val="3788785870"/>
                  </a:ext>
                </a:extLst>
              </a:tr>
              <a:tr h="370840">
                <a:tc>
                  <a:txBody>
                    <a:bodyPr/>
                    <a:lstStyle/>
                    <a:p>
                      <a:r>
                        <a:rPr lang="en-US" dirty="0">
                          <a:solidFill>
                            <a:schemeClr val="bg1"/>
                          </a:solidFill>
                        </a:rPr>
                        <a:t>5</a:t>
                      </a:r>
                    </a:p>
                  </a:txBody>
                  <a:tcPr/>
                </a:tc>
                <a:tc>
                  <a:txBody>
                    <a:bodyPr/>
                    <a:lstStyle/>
                    <a:p>
                      <a:r>
                        <a:rPr lang="en-US" dirty="0">
                          <a:solidFill>
                            <a:schemeClr val="bg1"/>
                          </a:solidFill>
                        </a:rPr>
                        <a:t>STD-007-CPP</a:t>
                      </a:r>
                    </a:p>
                  </a:txBody>
                  <a:tcPr/>
                </a:tc>
                <a:tc>
                  <a:txBody>
                    <a:bodyPr/>
                    <a:lstStyle/>
                    <a:p>
                      <a:r>
                        <a:rPr lang="en-US" dirty="0">
                          <a:solidFill>
                            <a:schemeClr val="bg1"/>
                          </a:solidFill>
                        </a:rPr>
                        <a:t>Exception Safety: Catch by reference, </a:t>
                      </a:r>
                      <a:r>
                        <a:rPr lang="en-US" dirty="0" err="1">
                          <a:solidFill>
                            <a:schemeClr val="bg1"/>
                          </a:solidFill>
                        </a:rPr>
                        <a:t>noexcept</a:t>
                      </a:r>
                      <a:r>
                        <a:rPr lang="en-US" dirty="0">
                          <a:solidFill>
                            <a:schemeClr val="bg1"/>
                          </a:solidFill>
                        </a:rPr>
                        <a:t> destructors</a:t>
                      </a:r>
                    </a:p>
                  </a:txBody>
                  <a:tcPr/>
                </a:tc>
                <a:extLst>
                  <a:ext uri="{0D108BD9-81ED-4DB2-BD59-A6C34878D82A}">
                    <a16:rowId xmlns:a16="http://schemas.microsoft.com/office/drawing/2014/main" val="2120951058"/>
                  </a:ext>
                </a:extLst>
              </a:tr>
              <a:tr h="370840">
                <a:tc>
                  <a:txBody>
                    <a:bodyPr/>
                    <a:lstStyle/>
                    <a:p>
                      <a:r>
                        <a:rPr lang="en-US" dirty="0">
                          <a:solidFill>
                            <a:schemeClr val="bg1"/>
                          </a:solidFill>
                        </a:rPr>
                        <a:t>6</a:t>
                      </a:r>
                    </a:p>
                  </a:txBody>
                  <a:tcPr/>
                </a:tc>
                <a:tc>
                  <a:txBody>
                    <a:bodyPr/>
                    <a:lstStyle/>
                    <a:p>
                      <a:r>
                        <a:rPr lang="en-US" dirty="0">
                          <a:solidFill>
                            <a:schemeClr val="bg1"/>
                          </a:solidFill>
                        </a:rPr>
                        <a:t>STD-009-CPP</a:t>
                      </a:r>
                    </a:p>
                  </a:txBody>
                  <a:tcPr/>
                </a:tc>
                <a:tc>
                  <a:txBody>
                    <a:bodyPr/>
                    <a:lstStyle/>
                    <a:p>
                      <a:r>
                        <a:rPr lang="en-US" dirty="0">
                          <a:solidFill>
                            <a:schemeClr val="bg1"/>
                          </a:solidFill>
                        </a:rPr>
                        <a:t>Pointer Safety: No dangling stack pointers</a:t>
                      </a:r>
                    </a:p>
                  </a:txBody>
                  <a:tcPr/>
                </a:tc>
                <a:extLst>
                  <a:ext uri="{0D108BD9-81ED-4DB2-BD59-A6C34878D82A}">
                    <a16:rowId xmlns:a16="http://schemas.microsoft.com/office/drawing/2014/main" val="59032672"/>
                  </a:ext>
                </a:extLst>
              </a:tr>
              <a:tr h="370840">
                <a:tc>
                  <a:txBody>
                    <a:bodyPr/>
                    <a:lstStyle/>
                    <a:p>
                      <a:r>
                        <a:rPr lang="en-US" dirty="0">
                          <a:solidFill>
                            <a:schemeClr val="bg1"/>
                          </a:solidFill>
                        </a:rPr>
                        <a:t>7</a:t>
                      </a:r>
                    </a:p>
                  </a:txBody>
                  <a:tcPr/>
                </a:tc>
                <a:tc>
                  <a:txBody>
                    <a:bodyPr/>
                    <a:lstStyle/>
                    <a:p>
                      <a:r>
                        <a:rPr lang="en-US" dirty="0">
                          <a:solidFill>
                            <a:schemeClr val="bg1"/>
                          </a:solidFill>
                        </a:rPr>
                        <a:t>STD-002-CPP</a:t>
                      </a:r>
                    </a:p>
                  </a:txBody>
                  <a:tcPr/>
                </a:tc>
                <a:tc>
                  <a:txBody>
                    <a:bodyPr/>
                    <a:lstStyle/>
                    <a:p>
                      <a:r>
                        <a:rPr lang="en-US" dirty="0">
                          <a:solidFill>
                            <a:schemeClr val="bg1"/>
                          </a:solidFill>
                        </a:rPr>
                        <a:t>Data Value Ranges: Prevent overflow with range checks</a:t>
                      </a:r>
                    </a:p>
                  </a:txBody>
                  <a:tcPr/>
                </a:tc>
                <a:extLst>
                  <a:ext uri="{0D108BD9-81ED-4DB2-BD59-A6C34878D82A}">
                    <a16:rowId xmlns:a16="http://schemas.microsoft.com/office/drawing/2014/main" val="3576124413"/>
                  </a:ext>
                </a:extLst>
              </a:tr>
              <a:tr h="370840">
                <a:tc>
                  <a:txBody>
                    <a:bodyPr/>
                    <a:lstStyle/>
                    <a:p>
                      <a:r>
                        <a:rPr lang="en-US" dirty="0">
                          <a:solidFill>
                            <a:schemeClr val="bg1"/>
                          </a:solidFill>
                        </a:rPr>
                        <a:t>8</a:t>
                      </a:r>
                    </a:p>
                  </a:txBody>
                  <a:tcPr/>
                </a:tc>
                <a:tc>
                  <a:txBody>
                    <a:bodyPr/>
                    <a:lstStyle/>
                    <a:p>
                      <a:r>
                        <a:rPr lang="en-US" dirty="0">
                          <a:solidFill>
                            <a:schemeClr val="bg1"/>
                          </a:solidFill>
                        </a:rPr>
                        <a:t>STD-001-CPP</a:t>
                      </a:r>
                    </a:p>
                  </a:txBody>
                  <a:tcPr/>
                </a:tc>
                <a:tc>
                  <a:txBody>
                    <a:bodyPr/>
                    <a:lstStyle/>
                    <a:p>
                      <a:r>
                        <a:rPr lang="en-US" dirty="0">
                          <a:solidFill>
                            <a:schemeClr val="bg1"/>
                          </a:solidFill>
                        </a:rPr>
                        <a:t>Data Types: Use fixed width types</a:t>
                      </a:r>
                    </a:p>
                  </a:txBody>
                  <a:tcPr/>
                </a:tc>
                <a:extLst>
                  <a:ext uri="{0D108BD9-81ED-4DB2-BD59-A6C34878D82A}">
                    <a16:rowId xmlns:a16="http://schemas.microsoft.com/office/drawing/2014/main" val="924061119"/>
                  </a:ext>
                </a:extLst>
              </a:tr>
              <a:tr h="370840">
                <a:tc>
                  <a:txBody>
                    <a:bodyPr/>
                    <a:lstStyle/>
                    <a:p>
                      <a:r>
                        <a:rPr lang="en-US" b="0" dirty="0">
                          <a:solidFill>
                            <a:schemeClr val="bg1"/>
                          </a:solidFill>
                        </a:rPr>
                        <a:t>9</a:t>
                      </a:r>
                    </a:p>
                  </a:txBody>
                  <a:tcPr/>
                </a:tc>
                <a:tc>
                  <a:txBody>
                    <a:bodyPr/>
                    <a:lstStyle/>
                    <a:p>
                      <a:r>
                        <a:rPr lang="en-US" dirty="0">
                          <a:solidFill>
                            <a:schemeClr val="bg1"/>
                          </a:solidFill>
                        </a:rPr>
                        <a:t>STD-008-CPP</a:t>
                      </a:r>
                    </a:p>
                  </a:txBody>
                  <a:tcPr/>
                </a:tc>
                <a:tc>
                  <a:txBody>
                    <a:bodyPr/>
                    <a:lstStyle/>
                    <a:p>
                      <a:r>
                        <a:rPr lang="en-US" dirty="0">
                          <a:solidFill>
                            <a:schemeClr val="bg1"/>
                          </a:solidFill>
                        </a:rPr>
                        <a:t>Secure Logging: Hide passwords and tokens in logs</a:t>
                      </a:r>
                    </a:p>
                  </a:txBody>
                  <a:tcPr/>
                </a:tc>
                <a:extLst>
                  <a:ext uri="{0D108BD9-81ED-4DB2-BD59-A6C34878D82A}">
                    <a16:rowId xmlns:a16="http://schemas.microsoft.com/office/drawing/2014/main" val="1338417212"/>
                  </a:ext>
                </a:extLst>
              </a:tr>
              <a:tr h="370840">
                <a:tc>
                  <a:txBody>
                    <a:bodyPr/>
                    <a:lstStyle/>
                    <a:p>
                      <a:r>
                        <a:rPr lang="en-US" b="0" dirty="0">
                          <a:solidFill>
                            <a:schemeClr val="bg1"/>
                          </a:solidFill>
                        </a:rPr>
                        <a:t>10</a:t>
                      </a:r>
                    </a:p>
                  </a:txBody>
                  <a:tcPr/>
                </a:tc>
                <a:tc>
                  <a:txBody>
                    <a:bodyPr/>
                    <a:lstStyle/>
                    <a:p>
                      <a:r>
                        <a:rPr lang="en-US" dirty="0">
                          <a:solidFill>
                            <a:schemeClr val="bg1"/>
                          </a:solidFill>
                        </a:rPr>
                        <a:t>STD-006-CPP</a:t>
                      </a:r>
                    </a:p>
                  </a:txBody>
                  <a:tcPr/>
                </a:tc>
                <a:tc>
                  <a:txBody>
                    <a:bodyPr/>
                    <a:lstStyle/>
                    <a:p>
                      <a:r>
                        <a:rPr lang="en-US" dirty="0">
                          <a:solidFill>
                            <a:schemeClr val="bg1"/>
                          </a:solidFill>
                        </a:rPr>
                        <a:t>Assertions: Internal logic integrity and defense</a:t>
                      </a:r>
                    </a:p>
                  </a:txBody>
                  <a:tcPr/>
                </a:tc>
                <a:extLst>
                  <a:ext uri="{0D108BD9-81ED-4DB2-BD59-A6C34878D82A}">
                    <a16:rowId xmlns:a16="http://schemas.microsoft.com/office/drawing/2014/main" val="3867282807"/>
                  </a:ext>
                </a:extLst>
              </a:tr>
            </a:tbl>
          </a:graphicData>
        </a:graphic>
      </p:graphicFrame>
      <p:pic>
        <p:nvPicPr>
          <p:cNvPr id="8" name="Audio 7">
            <a:hlinkClick r:id="" action="ppaction://media"/>
            <a:extLst>
              <a:ext uri="{FF2B5EF4-FFF2-40B4-BE49-F238E27FC236}">
                <a16:creationId xmlns:a16="http://schemas.microsoft.com/office/drawing/2014/main" id="{B3D41986-5BEF-1FBA-B48D-1AB31FB76E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52"/>
    </mc:Choice>
    <mc:Fallback>
      <p:transition spd="slow" advTm="37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ensures data safety!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Flight – All data transmitted between services should use TLS. Certificates should be validated; no self-signed certifications. HTTPS should be used on all public endpoints. These minimize the risk of man-in-the-middle attacks and session hijacking.</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At Rest – Databases and backups should use AES-256 encryption. Access to stored data should follow least privilege, role-based access controls (RBAC). This prevents unauthorized file access and theft.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In Use – </a:t>
            </a:r>
            <a:r>
              <a:rPr lang="en-US" sz="2000" dirty="0" err="1"/>
              <a:t>Sensative</a:t>
            </a:r>
            <a:r>
              <a:rPr lang="en-US" sz="2000" dirty="0"/>
              <a:t> variables should be cleared after use. Sensitive information should not remain in memory or logs. Protects against runtime exploits and memory scraping. </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3A3ABFAD-9877-DDE7-7E87-2DE65AA986E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613"/>
    </mc:Choice>
    <mc:Fallback>
      <p:transition spd="slow" advTm="33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 Authorization, and Accounting</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Authentication verifies identity. All users must prove identity using multi-factor authentication or secure tokens.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enforces least privilege. RBAC should be used to ensure sensitive data is kept private. By default, access should be denied.</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ensures proper tracking and logs are in place. All security-related events (logins, permission changes, data access) must be logged. Logs must be tamper-evident, time stamped, and stored centrally. Must support compliance investigations and have a retention policy.</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1714E01B-BD8E-BD0E-BC0F-D337CE48802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424"/>
    </mc:Choice>
    <mc:Fallback>
      <p:transition spd="slow" advTm="4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br>
              <a:rPr lang="en-US" dirty="0"/>
            </a:br>
            <a:r>
              <a:rPr lang="en-US" sz="2000" dirty="0"/>
              <a:t>(Null Pointer)</a:t>
            </a:r>
            <a:endParaRPr sz="2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1525671-51BF-B89B-A306-9E703E331C51}"/>
              </a:ext>
            </a:extLst>
          </p:cNvPr>
          <p:cNvPicPr>
            <a:picLocks noChangeAspect="1"/>
          </p:cNvPicPr>
          <p:nvPr/>
        </p:nvPicPr>
        <p:blipFill>
          <a:blip r:embed="rId7"/>
          <a:stretch>
            <a:fillRect/>
          </a:stretch>
        </p:blipFill>
        <p:spPr>
          <a:xfrm>
            <a:off x="1228045" y="5405453"/>
            <a:ext cx="8538511" cy="609685"/>
          </a:xfrm>
          <a:prstGeom prst="rect">
            <a:avLst/>
          </a:prstGeom>
        </p:spPr>
      </p:pic>
      <p:pic>
        <p:nvPicPr>
          <p:cNvPr id="7" name="Picture 6">
            <a:extLst>
              <a:ext uri="{FF2B5EF4-FFF2-40B4-BE49-F238E27FC236}">
                <a16:creationId xmlns:a16="http://schemas.microsoft.com/office/drawing/2014/main" id="{88CD9A76-D46B-DBF1-F1ED-4EBE8A723CFF}"/>
              </a:ext>
            </a:extLst>
          </p:cNvPr>
          <p:cNvPicPr>
            <a:picLocks noChangeAspect="1"/>
          </p:cNvPicPr>
          <p:nvPr/>
        </p:nvPicPr>
        <p:blipFill>
          <a:blip r:embed="rId8"/>
          <a:stretch>
            <a:fillRect/>
          </a:stretch>
        </p:blipFill>
        <p:spPr>
          <a:xfrm>
            <a:off x="1228045" y="2173646"/>
            <a:ext cx="8538511" cy="2366549"/>
          </a:xfrm>
          <a:prstGeom prst="rect">
            <a:avLst/>
          </a:prstGeom>
        </p:spPr>
      </p:pic>
      <p:pic>
        <p:nvPicPr>
          <p:cNvPr id="15" name="Audio 14">
            <a:hlinkClick r:id="" action="ppaction://media"/>
            <a:extLst>
              <a:ext uri="{FF2B5EF4-FFF2-40B4-BE49-F238E27FC236}">
                <a16:creationId xmlns:a16="http://schemas.microsoft.com/office/drawing/2014/main" id="{C1E35B66-DE98-8276-E5A8-51D9953F98B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420"/>
    </mc:Choice>
    <mc:Fallback>
      <p:transition spd="slow" advTm="44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F262D-0629-07E1-9FBC-4B088FF26185}"/>
              </a:ext>
            </a:extLst>
          </p:cNvPr>
          <p:cNvSpPr>
            <a:spLocks noGrp="1"/>
          </p:cNvSpPr>
          <p:nvPr>
            <p:ph type="title"/>
          </p:nvPr>
        </p:nvSpPr>
        <p:spPr/>
        <p:txBody>
          <a:bodyPr/>
          <a:lstStyle/>
          <a:p>
            <a:r>
              <a:rPr lang="en-US" dirty="0"/>
              <a:t>Unit Testing</a:t>
            </a:r>
            <a:br>
              <a:rPr lang="en-US" dirty="0"/>
            </a:br>
            <a:r>
              <a:rPr lang="en-US" sz="2000" dirty="0"/>
              <a:t>(Is empty on create)</a:t>
            </a:r>
          </a:p>
        </p:txBody>
      </p:sp>
      <p:pic>
        <p:nvPicPr>
          <p:cNvPr id="4" name="Picture 3">
            <a:extLst>
              <a:ext uri="{FF2B5EF4-FFF2-40B4-BE49-F238E27FC236}">
                <a16:creationId xmlns:a16="http://schemas.microsoft.com/office/drawing/2014/main" id="{3118909F-FF19-6A7E-4A7B-82EE61A69967}"/>
              </a:ext>
            </a:extLst>
          </p:cNvPr>
          <p:cNvPicPr>
            <a:picLocks noChangeAspect="1"/>
          </p:cNvPicPr>
          <p:nvPr/>
        </p:nvPicPr>
        <p:blipFill>
          <a:blip r:embed="rId5"/>
          <a:stretch>
            <a:fillRect/>
          </a:stretch>
        </p:blipFill>
        <p:spPr>
          <a:xfrm>
            <a:off x="2418837" y="5191420"/>
            <a:ext cx="7354326" cy="514422"/>
          </a:xfrm>
          <a:prstGeom prst="rect">
            <a:avLst/>
          </a:prstGeom>
        </p:spPr>
      </p:pic>
      <p:pic>
        <p:nvPicPr>
          <p:cNvPr id="6" name="Picture 5">
            <a:extLst>
              <a:ext uri="{FF2B5EF4-FFF2-40B4-BE49-F238E27FC236}">
                <a16:creationId xmlns:a16="http://schemas.microsoft.com/office/drawing/2014/main" id="{9332755B-B4A6-E2F0-916E-7B647AF08129}"/>
              </a:ext>
            </a:extLst>
          </p:cNvPr>
          <p:cNvPicPr>
            <a:picLocks noChangeAspect="1"/>
          </p:cNvPicPr>
          <p:nvPr/>
        </p:nvPicPr>
        <p:blipFill>
          <a:blip r:embed="rId6"/>
          <a:stretch>
            <a:fillRect/>
          </a:stretch>
        </p:blipFill>
        <p:spPr>
          <a:xfrm>
            <a:off x="2418837" y="2059389"/>
            <a:ext cx="7354326" cy="3094729"/>
          </a:xfrm>
          <a:prstGeom prst="rect">
            <a:avLst/>
          </a:prstGeom>
        </p:spPr>
      </p:pic>
      <p:pic>
        <p:nvPicPr>
          <p:cNvPr id="12" name="Audio 11">
            <a:hlinkClick r:id="" action="ppaction://media"/>
            <a:extLst>
              <a:ext uri="{FF2B5EF4-FFF2-40B4-BE49-F238E27FC236}">
                <a16:creationId xmlns:a16="http://schemas.microsoft.com/office/drawing/2014/main" id="{272ED885-2FA2-FD16-BFA9-CB9A0ACE58A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8847870"/>
      </p:ext>
    </p:extLst>
  </p:cSld>
  <p:clrMapOvr>
    <a:masterClrMapping/>
  </p:clrMapOvr>
  <mc:AlternateContent xmlns:mc="http://schemas.openxmlformats.org/markup-compatibility/2006">
    <mc:Choice xmlns:p14="http://schemas.microsoft.com/office/powerpoint/2010/main" Requires="p14">
      <p:transition spd="slow" p14:dur="2000" advTm="22224"/>
    </mc:Choice>
    <mc:Fallback>
      <p:transition spd="slow" advTm="22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2006/documentManagement/types"/>
    <ds:schemaRef ds:uri="http://purl.org/dc/terms/"/>
    <ds:schemaRef ds:uri="http://schemas.openxmlformats.org/package/2006/metadata/core-properties"/>
    <ds:schemaRef ds:uri="http://purl.org/dc/elements/1.1/"/>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524</TotalTime>
  <Words>2142</Words>
  <Application>Microsoft Office PowerPoint</Application>
  <PresentationFormat>Widescreen</PresentationFormat>
  <Paragraphs>184</Paragraphs>
  <Slides>18</Slides>
  <Notes>18</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 (Ranked in order of priority)</vt:lpstr>
      <vt:lpstr>ENCRYPTION POLICIES</vt:lpstr>
      <vt:lpstr>TRIPLE-A POLICIES</vt:lpstr>
      <vt:lpstr>Unit Testing (Null Pointer)</vt:lpstr>
      <vt:lpstr>Unit Testing (Is empty on create)</vt:lpstr>
      <vt:lpstr>Unit Testing (Can add 5 values to the vector)</vt:lpstr>
      <vt:lpstr>Unit Testing (Resizing increases collection)</vt:lpstr>
      <vt:lpstr>Unit Testing (Clear removes all elements)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chris bridges</cp:lastModifiedBy>
  <cp:revision>8</cp:revision>
  <dcterms:created xsi:type="dcterms:W3CDTF">2020-08-19T17:59:24Z</dcterms:created>
  <dcterms:modified xsi:type="dcterms:W3CDTF">2025-10-19T00:22:59Z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